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69" r:id="rId2"/>
    <p:sldId id="290" r:id="rId3"/>
    <p:sldId id="284" r:id="rId4"/>
    <p:sldId id="279" r:id="rId5"/>
    <p:sldId id="276" r:id="rId6"/>
    <p:sldId id="281" r:id="rId7"/>
    <p:sldId id="278" r:id="rId8"/>
    <p:sldId id="275" r:id="rId9"/>
    <p:sldId id="272" r:id="rId10"/>
    <p:sldId id="282" r:id="rId11"/>
    <p:sldId id="285" r:id="rId12"/>
    <p:sldId id="277" r:id="rId13"/>
    <p:sldId id="280" r:id="rId14"/>
    <p:sldId id="283" r:id="rId15"/>
    <p:sldId id="292" r:id="rId16"/>
    <p:sldId id="265" r:id="rId17"/>
    <p:sldId id="266" r:id="rId18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71" autoAdjust="0"/>
  </p:normalViewPr>
  <p:slideViewPr>
    <p:cSldViewPr snapToGrid="0">
      <p:cViewPr>
        <p:scale>
          <a:sx n="75" d="100"/>
          <a:sy n="75" d="100"/>
        </p:scale>
        <p:origin x="69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74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C0EFD-89A4-490F-94F4-4B3C3D823C3F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E8280-BBC1-42A4-B5F3-71FC1D275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070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D0831-8168-43A8-8111-8D755E3A3603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582FF-F8E1-413A-842A-F7C3D34354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7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582FF-F8E1-413A-842A-F7C3D34354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48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5614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83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837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59153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7415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89495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6701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970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5665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213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797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759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6459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149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968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034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620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C673A7-00CA-4EBB-8E9C-7449E1F4791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AAD4DA9-E1B2-46C5-99EE-E217EC87D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541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95613A5-7F55-499B-8918-E598A12944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/>
              <a:t>Собрание попечительского совета </a:t>
            </a:r>
            <a:br>
              <a:rPr lang="ru-RU" sz="4400"/>
            </a:br>
            <a:r>
              <a:rPr lang="ru-RU" sz="4400"/>
              <a:t>ГУО «Гимназия-колледж искусств г.Молодечно»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36065902-DBC6-4867-99EB-C9D59E7AB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3206" y="4886066"/>
            <a:ext cx="3848509" cy="381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21 сентября 2023 </a:t>
            </a:r>
            <a:r>
              <a:rPr lang="ru-RU" b="1" dirty="0">
                <a:solidFill>
                  <a:schemeClr val="tx1"/>
                </a:solidFill>
              </a:rPr>
              <a:t>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4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75" y="187813"/>
            <a:ext cx="4148006" cy="551824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2" y="2997817"/>
            <a:ext cx="2711053" cy="36147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1" y="187813"/>
            <a:ext cx="2711053" cy="36147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1107" y="3003410"/>
            <a:ext cx="2712955" cy="36091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4527" y="76704"/>
            <a:ext cx="2712955" cy="36091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065" y="187813"/>
            <a:ext cx="236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Кабинет № 10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3964" y="297477"/>
            <a:ext cx="236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Кабинет № 48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0390" y="265956"/>
            <a:ext cx="236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Кабинет № 57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166" y="2540074"/>
            <a:ext cx="3054361" cy="40724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12977" y="2766984"/>
            <a:ext cx="236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Кабинет № 39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415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76" y="402464"/>
            <a:ext cx="5971503" cy="447862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7958" y="1654511"/>
            <a:ext cx="5911545" cy="44243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7958" y="402464"/>
            <a:ext cx="5156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Жалюзи, рулонная штора – 1350 рублей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052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28" y="4101860"/>
            <a:ext cx="4933950" cy="234485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49" y="2937295"/>
            <a:ext cx="2983936" cy="361473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62" y="201068"/>
            <a:ext cx="9553260" cy="36091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7864" y="345057"/>
            <a:ext cx="384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Установка окон 6987 рублей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995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b="9849"/>
          <a:stretch/>
        </p:blipFill>
        <p:spPr>
          <a:xfrm>
            <a:off x="5257081" y="173065"/>
            <a:ext cx="6506026" cy="43989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56" y="108099"/>
            <a:ext cx="3513107" cy="4684143"/>
          </a:xfrm>
          <a:prstGeom prst="rect">
            <a:avLst/>
          </a:prstGeom>
        </p:spPr>
      </p:pic>
      <p:pic>
        <p:nvPicPr>
          <p:cNvPr id="21" name="Объект 20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63585" y="3777064"/>
            <a:ext cx="3947878" cy="292143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597" y="3621789"/>
            <a:ext cx="4734195" cy="2915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33397" y="4792242"/>
            <a:ext cx="222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Пошив костюмов – 610,10 руб.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166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15" y="130478"/>
            <a:ext cx="6667500" cy="444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23862"/>
          <a:stretch/>
        </p:blipFill>
        <p:spPr>
          <a:xfrm>
            <a:off x="505780" y="3940935"/>
            <a:ext cx="2712955" cy="2747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3702" y="3940935"/>
            <a:ext cx="217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Гармонь 500р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6915" y="907571"/>
            <a:ext cx="217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Вывеска 900р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241" y="69335"/>
            <a:ext cx="2711337" cy="587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9430"/>
          <a:stretch/>
        </p:blipFill>
        <p:spPr>
          <a:xfrm>
            <a:off x="5628033" y="2163652"/>
            <a:ext cx="3612607" cy="43626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4415" y="1580342"/>
            <a:ext cx="282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Аккордеон 400 у.е..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9180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18890" y="3034926"/>
            <a:ext cx="4937125" cy="3492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334" y="117101"/>
            <a:ext cx="2968194" cy="32065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35" y="117101"/>
            <a:ext cx="4657559" cy="33967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114" y="3521451"/>
            <a:ext cx="2892117" cy="30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474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830340"/>
              </p:ext>
            </p:extLst>
          </p:nvPr>
        </p:nvGraphicFramePr>
        <p:xfrm>
          <a:off x="476762" y="393200"/>
          <a:ext cx="10659940" cy="6241698"/>
        </p:xfrm>
        <a:graphic>
          <a:graphicData uri="http://schemas.openxmlformats.org/drawingml/2006/table">
            <a:tbl>
              <a:tblPr/>
              <a:tblGrid>
                <a:gridCol w="8779381"/>
                <a:gridCol w="1880559"/>
              </a:tblGrid>
              <a:tr h="313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b="1" dirty="0" smtClean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Планируемое наименование </a:t>
                      </a:r>
                      <a:r>
                        <a:rPr lang="ru-RU" sz="18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товара, выполнения услуги</a:t>
                      </a:r>
                      <a:endParaRPr lang="ru-RU" sz="18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b="1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800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мероприятий, стипендия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Заправка картриджа, видеонаблюдение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2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Наушники 10х27р, мышь 10х12р (кабинет №56), карта памяти,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кронштейн (кабинет №52)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455 - 500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Жалюзи, рулонная штора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кабинеты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№9, 25, 41, 51, 30, 32, обеденный зал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3600 + 2100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Напольное покрытие (1Б)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1164,29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1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Аккордеон, концертная бас-гитара</a:t>
                      </a: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Банкетка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фортепиано (№58), софиты 5х140, стойки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металлические для работ 10х40,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магнитофон, звуковая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колонка, пульты, стойка для фортепиано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65" marR="59265" marT="82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2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информационными стендами (№ 52, 3 этаж)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4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Приобретение предметов личной гигиены (салфетки, туалетная бумага, иные предметы первой необходимости), уборочного инвентаря, моющих средств, средств дезинфекции и прочее;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36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Пароконвектомат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(фаршемешалка, жарочный шкаф, плита электрическая)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4000 - 6000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180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600</a:t>
                      </a:r>
                      <a:endParaRPr lang="ru-RU" sz="180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101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оборудования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Ученическая доска (№31), подставка для нот (30 штук),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дрель,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доводчики, водонагреватель (В.Гостинец,115), лампочки </a:t>
                      </a:r>
                      <a:r>
                        <a:rPr lang="ru-RU" sz="18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люминисцентные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2500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5914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11717" y="2967335"/>
            <a:ext cx="6968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УСПЕХОВ В РАБОТЕ!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47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8941" y="215443"/>
            <a:ext cx="11752729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2022/2023 учебный год - средств </a:t>
            </a:r>
            <a:r>
              <a:rPr lang="ru-RU" dirty="0">
                <a:solidFill>
                  <a:srgbClr val="002060"/>
                </a:solidFill>
              </a:rPr>
              <a:t>попечительского совета 425351,78 </a:t>
            </a:r>
            <a:r>
              <a:rPr lang="ru-RU" dirty="0" smtClean="0">
                <a:solidFill>
                  <a:srgbClr val="002060"/>
                </a:solidFill>
              </a:rPr>
              <a:t>р. </a:t>
            </a:r>
            <a:r>
              <a:rPr lang="ru-RU" dirty="0">
                <a:solidFill>
                  <a:srgbClr val="002060"/>
                </a:solidFill>
              </a:rPr>
              <a:t>(2021/2022 </a:t>
            </a:r>
            <a:r>
              <a:rPr lang="ru-RU" dirty="0" smtClean="0">
                <a:solidFill>
                  <a:srgbClr val="002060"/>
                </a:solidFill>
              </a:rPr>
              <a:t>- 39</a:t>
            </a:r>
            <a:r>
              <a:rPr lang="ru-RU" dirty="0">
                <a:solidFill>
                  <a:srgbClr val="002060"/>
                </a:solidFill>
              </a:rPr>
              <a:t> 519,6 </a:t>
            </a:r>
            <a:r>
              <a:rPr lang="ru-RU" dirty="0" smtClean="0">
                <a:solidFill>
                  <a:srgbClr val="002060"/>
                </a:solidFill>
              </a:rPr>
              <a:t>р.), </a:t>
            </a:r>
            <a:r>
              <a:rPr lang="ru-RU" dirty="0">
                <a:solidFill>
                  <a:srgbClr val="002060"/>
                </a:solidFill>
              </a:rPr>
              <a:t>оказание платных образовательных услуг, услуг психолога, </a:t>
            </a:r>
            <a:r>
              <a:rPr lang="ru-RU" dirty="0" smtClean="0">
                <a:solidFill>
                  <a:srgbClr val="002060"/>
                </a:solidFill>
              </a:rPr>
              <a:t>работа бизнес-компании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тестирование - </a:t>
            </a:r>
            <a:r>
              <a:rPr lang="ru-RU" dirty="0">
                <a:solidFill>
                  <a:srgbClr val="002060"/>
                </a:solidFill>
              </a:rPr>
              <a:t>36009,88 </a:t>
            </a:r>
            <a:r>
              <a:rPr lang="ru-RU" dirty="0" smtClean="0">
                <a:solidFill>
                  <a:srgbClr val="002060"/>
                </a:solidFill>
              </a:rPr>
              <a:t>р. (</a:t>
            </a:r>
            <a:r>
              <a:rPr lang="ru-RU" dirty="0">
                <a:solidFill>
                  <a:srgbClr val="002060"/>
                </a:solidFill>
              </a:rPr>
              <a:t>2021/2022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20 416,96 </a:t>
            </a:r>
            <a:r>
              <a:rPr lang="ru-RU" dirty="0" smtClean="0">
                <a:solidFill>
                  <a:srgbClr val="002060"/>
                </a:solidFill>
              </a:rPr>
              <a:t>р.), </a:t>
            </a:r>
            <a:r>
              <a:rPr lang="ru-RU" dirty="0">
                <a:solidFill>
                  <a:srgbClr val="002060"/>
                </a:solidFill>
              </a:rPr>
              <a:t>концертная деятельность 5647,32 </a:t>
            </a:r>
            <a:r>
              <a:rPr lang="ru-RU" dirty="0" smtClean="0">
                <a:solidFill>
                  <a:srgbClr val="002060"/>
                </a:solidFill>
              </a:rPr>
              <a:t>р.,  </a:t>
            </a:r>
            <a:r>
              <a:rPr lang="ru-RU" dirty="0">
                <a:solidFill>
                  <a:srgbClr val="002060"/>
                </a:solidFill>
              </a:rPr>
              <a:t>сбор макулатуры, пластика, стекла </a:t>
            </a:r>
            <a:r>
              <a:rPr lang="ru-RU" dirty="0" smtClean="0">
                <a:solidFill>
                  <a:srgbClr val="002060"/>
                </a:solidFill>
              </a:rPr>
              <a:t>- 1673,43 р. (</a:t>
            </a:r>
            <a:r>
              <a:rPr lang="ru-RU" dirty="0">
                <a:solidFill>
                  <a:srgbClr val="002060"/>
                </a:solidFill>
              </a:rPr>
              <a:t>2021/2022 </a:t>
            </a:r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>
                <a:solidFill>
                  <a:srgbClr val="002060"/>
                </a:solidFill>
              </a:rPr>
              <a:t>1220 </a:t>
            </a:r>
            <a:r>
              <a:rPr lang="ru-RU" dirty="0" smtClean="0">
                <a:solidFill>
                  <a:srgbClr val="002060"/>
                </a:solidFill>
              </a:rPr>
              <a:t>р.) </a:t>
            </a:r>
            <a:endParaRPr lang="ru-RU" dirty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336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266733"/>
              </p:ext>
            </p:extLst>
          </p:nvPr>
        </p:nvGraphicFramePr>
        <p:xfrm>
          <a:off x="674635" y="1044953"/>
          <a:ext cx="10453652" cy="5472273"/>
        </p:xfrm>
        <a:graphic>
          <a:graphicData uri="http://schemas.openxmlformats.org/drawingml/2006/table">
            <a:tbl>
              <a:tblPr/>
              <a:tblGrid>
                <a:gridCol w="8693864"/>
                <a:gridCol w="1759788"/>
              </a:tblGrid>
              <a:tr h="400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товара, выполнения услуги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2000" b="1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Оформление мероприятий (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флекс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грамоты, баннер, 1 сентября)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363,4</a:t>
                      </a:r>
                      <a:endParaRPr lang="ru-RU" sz="20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Напольное покрытие (№48,57, 1Б ) долг 1164,29р.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3742,42</a:t>
                      </a:r>
                      <a:endParaRPr lang="ru-RU" sz="20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0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Жалюзи,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улонные шторы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(кабинет № 23, 58)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1350,0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2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Интернет, видеонаблюдение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474,27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Клавиатура, мышь, внешний интерфейс для записи и воспроизведения звука на компьютере, кабель с разъемами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301,61</a:t>
                      </a:r>
                      <a:endParaRPr lang="ru-RU" sz="20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Танцевальные костюмы, лента отделочная</a:t>
                      </a:r>
                      <a:endParaRPr lang="ru-RU" sz="20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610,1</a:t>
                      </a:r>
                      <a:endParaRPr lang="ru-RU" sz="20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6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Строительные материалы (краска, краситель, шпатлевка), хозяйственные товары, светильники лампы, моющие и чистящие средства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6815,28</a:t>
                      </a:r>
                      <a:endParaRPr lang="ru-RU" sz="20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6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территории (подставка для флагов, покрытие ковровое), нефтепродукты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694,16</a:t>
                      </a:r>
                      <a:endParaRPr lang="ru-RU" sz="20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4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Вознаграждение банку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38,83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60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(миксер, ручка дверная,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защелка межкомнатная, сетка волейбольная, подносы – 4, флаг)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411,29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66875" algn="l"/>
                        </a:tabLst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на 12.09 - 1449,38 рублей                                                      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ct val="0"/>
                        </a:spcAft>
                        <a:tabLst>
                          <a:tab pos="1666875" algn="l"/>
                        </a:tabLst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14801,36</a:t>
                      </a:r>
                      <a:endParaRPr lang="ru-RU" sz="20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6936" y="262300"/>
            <a:ext cx="9399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КАССОВЫЙ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 за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май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август 2023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Остаток на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01.05.2023 6623,31 рубля 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Поступило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8685,65  рублей + сентябрь 941,78 рублей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8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58" y="685800"/>
            <a:ext cx="4937125" cy="308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685800"/>
            <a:ext cx="4819650" cy="36147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864" y="2682759"/>
            <a:ext cx="4005419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51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1" y="484874"/>
            <a:ext cx="4018967" cy="534658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98" y="484874"/>
            <a:ext cx="5265470" cy="3949103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30" y="2816523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11166191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/>
          <a:stretch/>
        </p:blipFill>
        <p:spPr>
          <a:xfrm>
            <a:off x="1767876" y="81951"/>
            <a:ext cx="4092549" cy="361473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66" y="2980291"/>
            <a:ext cx="2711053" cy="361473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461" y="157936"/>
            <a:ext cx="4797968" cy="36091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b="24380"/>
          <a:stretch/>
        </p:blipFill>
        <p:spPr>
          <a:xfrm>
            <a:off x="8270256" y="3865778"/>
            <a:ext cx="2725148" cy="2729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219" y="2824289"/>
            <a:ext cx="2833433" cy="3760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96682" y="3880773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Миксер 127 р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461" y="172931"/>
            <a:ext cx="4797968" cy="36091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11174" y="2177958"/>
            <a:ext cx="1127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Баннер125 р</a:t>
            </a:r>
          </a:p>
        </p:txBody>
      </p:sp>
    </p:spTree>
    <p:extLst>
      <p:ext uri="{BB962C8B-B14F-4D97-AF65-F5344CB8AC3E}">
        <p14:creationId xmlns:p14="http://schemas.microsoft.com/office/powerpoint/2010/main" val="390453770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111" y="0"/>
            <a:ext cx="5303665" cy="2996571"/>
          </a:xfrm>
          <a:prstGeom prst="rect">
            <a:avLst/>
          </a:prstGeom>
        </p:spPr>
      </p:pic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4" y="219974"/>
            <a:ext cx="4799652" cy="3614738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334" y="2750768"/>
            <a:ext cx="3021513" cy="40016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308" y="2715459"/>
            <a:ext cx="3067955" cy="407226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38" y="2349552"/>
            <a:ext cx="3234714" cy="4293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0005" y="6001555"/>
            <a:ext cx="385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Напольное покрытие 2020,82 р.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1255" y="35308"/>
            <a:ext cx="202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Мебель 910 р.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96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55" y="466127"/>
            <a:ext cx="3572442" cy="4752553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9" y="107830"/>
            <a:ext cx="4819650" cy="361473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63" y="1915199"/>
            <a:ext cx="5184748" cy="4680100"/>
          </a:xfrm>
        </p:spPr>
      </p:pic>
    </p:spTree>
    <p:extLst>
      <p:ext uri="{BB962C8B-B14F-4D97-AF65-F5344CB8AC3E}">
        <p14:creationId xmlns:p14="http://schemas.microsoft.com/office/powerpoint/2010/main" val="8997969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8231" y="1123164"/>
            <a:ext cx="5807738" cy="43558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81" y="1200956"/>
            <a:ext cx="6515010" cy="488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4440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1"/>
  <p:tag name="AS_OS" val="Unix 5.15.0.1019"/>
  <p:tag name="AS_RELEASE_DATE" val="2022.07.14"/>
  <p:tag name="AS_TITLE" val="Aspose.Slides for .NET Standard 2.0"/>
  <p:tag name="AS_VERSION" val="22.7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Century Gothic" panose="020B0502020202020204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Century Gothic" panose="020B0502020202020204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414</Words>
  <Application>Microsoft Office PowerPoint</Application>
  <PresentationFormat>Широкоэкранный</PresentationFormat>
  <Paragraphs>71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 3</vt:lpstr>
      <vt:lpstr>Сектор</vt:lpstr>
      <vt:lpstr>Собрание попечительского совета  ГУО «Гимназия-колледж искусств г.Молодечно»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Собрание попечительского совета  ГУО «Гимназия-колледж искусств г.Молодечно»</dc:title>
  <dc:creator>User</dc:creator>
  <cp:lastModifiedBy>User</cp:lastModifiedBy>
  <cp:revision>36</cp:revision>
  <cp:lastPrinted>2023-09-21T09:19:18Z</cp:lastPrinted>
  <dcterms:created xsi:type="dcterms:W3CDTF">2022-12-20T08:15:07Z</dcterms:created>
  <dcterms:modified xsi:type="dcterms:W3CDTF">2023-10-05T13:40:59Z</dcterms:modified>
</cp:coreProperties>
</file>